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0" r:id="rId1"/>
    <p:sldMasterId id="2147484099" r:id="rId2"/>
  </p:sldMasterIdLst>
  <p:notesMasterIdLst>
    <p:notesMasterId r:id="rId22"/>
  </p:notesMasterIdLst>
  <p:sldIdLst>
    <p:sldId id="262" r:id="rId3"/>
    <p:sldId id="283" r:id="rId4"/>
    <p:sldId id="263" r:id="rId5"/>
    <p:sldId id="264" r:id="rId6"/>
    <p:sldId id="266" r:id="rId7"/>
    <p:sldId id="267" r:id="rId8"/>
    <p:sldId id="268" r:id="rId9"/>
    <p:sldId id="276" r:id="rId10"/>
    <p:sldId id="277" r:id="rId11"/>
    <p:sldId id="279" r:id="rId12"/>
    <p:sldId id="280" r:id="rId13"/>
    <p:sldId id="281" r:id="rId14"/>
    <p:sldId id="269" r:id="rId15"/>
    <p:sldId id="270" r:id="rId16"/>
    <p:sldId id="271" r:id="rId17"/>
    <p:sldId id="272" r:id="rId18"/>
    <p:sldId id="273" r:id="rId19"/>
    <p:sldId id="284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C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78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CAA07-D503-408E-85C2-77D08895A333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D74E1-6FE1-4B47-B717-47AECC862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91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C364C-6CCE-4798-8DCF-814356BFFBB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163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949808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A3721-37AA-2E4F-ADBF-C1F261D0C163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9A11B-D73E-624F-8268-06E8CC650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30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345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A3721-37AA-2E4F-ADBF-C1F261D0C163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9A11B-D73E-624F-8268-06E8CC650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42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A3721-37AA-2E4F-ADBF-C1F261D0C163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9A11B-D73E-624F-8268-06E8CC650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61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A3721-37AA-2E4F-ADBF-C1F261D0C163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9A11B-D73E-624F-8268-06E8CC650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167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A3721-37AA-2E4F-ADBF-C1F261D0C163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9A11B-D73E-624F-8268-06E8CC650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869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A3721-37AA-2E4F-ADBF-C1F261D0C163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9A11B-D73E-624F-8268-06E8CC650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910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A3721-37AA-2E4F-ADBF-C1F261D0C163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9A11B-D73E-624F-8268-06E8CC650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472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A3721-37AA-2E4F-ADBF-C1F261D0C163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9A11B-D73E-624F-8268-06E8CC650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263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A3721-37AA-2E4F-ADBF-C1F261D0C163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9A11B-D73E-624F-8268-06E8CC650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4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1936751"/>
            <a:ext cx="7854696" cy="1752600"/>
          </a:xfrm>
        </p:spPr>
        <p:txBody>
          <a:bodyPr lIns="0" rIns="18288"/>
          <a:lstStyle>
            <a:lvl1pPr marL="0" marR="4572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277DD-3C41-5248-9E42-87EBC56F8D53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3E76ECC-3E04-B64D-85BC-250858559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1">
                <a:ln>
                  <a:noFill/>
                </a:ln>
                <a:solidFill>
                  <a:schemeClr val="tx2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edit Master title 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1">
                <a:ln>
                  <a:noFill/>
                </a:ln>
                <a:solidFill>
                  <a:schemeClr val="tx2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A3721-37AA-2E4F-ADBF-C1F261D0C163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39A11B-D73E-624F-8268-06E8CC650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12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Title 1"/>
          <p:cNvSpPr txBox="1">
            <a:spLocks/>
          </p:cNvSpPr>
          <p:nvPr userDrawn="1"/>
        </p:nvSpPr>
        <p:spPr>
          <a:xfrm>
            <a:off x="24962" y="6452062"/>
            <a:ext cx="9144000" cy="210412"/>
          </a:xfrm>
          <a:prstGeom prst="rect">
            <a:avLst/>
          </a:prstGeom>
        </p:spPr>
        <p:txBody>
          <a:bodyPr vert="horz" tIns="4572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rgbClr val="FFDC58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Music Education</a:t>
            </a:r>
            <a:r>
              <a:rPr lang="en-US" sz="1500" b="1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•   </a:t>
            </a:r>
            <a:r>
              <a:rPr lang="en-US" sz="1500" b="1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Orchestrating Success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3" descr="nafme_logo_black_letters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6333" y="368151"/>
            <a:ext cx="2042770" cy="6185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1" r:id="rId2"/>
    <p:sldLayoutId id="2147484092" r:id="rId3"/>
    <p:sldLayoutId id="2147484094" r:id="rId4"/>
    <p:sldLayoutId id="2147484095" r:id="rId5"/>
    <p:sldLayoutId id="2147484096" r:id="rId6"/>
    <p:sldLayoutId id="2147484097" r:id="rId7"/>
    <p:sldLayoutId id="2147484098" r:id="rId8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/>
          <a:latin typeface="Arial"/>
          <a:ea typeface="+mj-ea"/>
          <a:cs typeface="Arial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24962" y="6452062"/>
            <a:ext cx="9144000" cy="210412"/>
          </a:xfrm>
          <a:prstGeom prst="rect">
            <a:avLst/>
          </a:prstGeom>
        </p:spPr>
        <p:txBody>
          <a:bodyPr vert="horz" tIns="4572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rgbClr val="FFDC58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Music Education</a:t>
            </a:r>
            <a:r>
              <a:rPr lang="en-US" sz="1500" b="1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•   </a:t>
            </a:r>
            <a:r>
              <a:rPr lang="en-US" sz="1500" b="1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Orchestrating Success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8" name="Picture 7" descr="nafme_logo_black_letters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6333" y="368151"/>
            <a:ext cx="2042770" cy="6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69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ea.com/index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usiced.nafme.org/concert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usiced.nafme.org/concert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ebraK.Lindsay@fcps.edu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usiced.nafme.org/events/music-in-our-schools-month/miosm-activity-ideas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vmea.com/index.php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vmea.com/index.php" TargetMode="External"/><Relationship Id="rId5" Type="http://schemas.openxmlformats.org/officeDocument/2006/relationships/hyperlink" Target="mailto:DebraK.Lindsay@fcps.edu" TargetMode="External"/><Relationship Id="rId4" Type="http://schemas.openxmlformats.org/officeDocument/2006/relationships/hyperlink" Target="http://musiced.nafme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ebraK.Lindsay@fcps.edu" TargetMode="External"/><Relationship Id="rId2" Type="http://schemas.openxmlformats.org/officeDocument/2006/relationships/hyperlink" Target="mailto:shareyourstory@nafme2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hyperlink" Target="http://advocacy.nafme.org/abou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usiced.nafme.org/concert/videos/the-star-spangled-banne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usiced.nafme.org/resources/why-music-psas-for-miosm-2013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" y="1684670"/>
            <a:ext cx="8229600" cy="1799735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Your School Can Celebrate Music in Our Schools Month!</a:t>
            </a:r>
            <a:endParaRPr lang="en-US" sz="6000" dirty="0"/>
          </a:p>
        </p:txBody>
      </p:sp>
      <p:pic>
        <p:nvPicPr>
          <p:cNvPr id="2050" name="Picture 2" descr="I:\Style Guide\logos\miosm_2013\color\Music in Our Schools Month Logo with NAfME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818" y="3545922"/>
            <a:ext cx="2370364" cy="26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 rot="19750071">
            <a:off x="1858411" y="5688841"/>
            <a:ext cx="1353053" cy="66331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Orchestra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Guitar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Recorder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Mariachi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b="1" i="0" u="none" strike="noStrike" kern="1200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140803">
            <a:off x="6254812" y="5599714"/>
            <a:ext cx="1353053" cy="66331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Chorus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Other Groups </a:t>
            </a:r>
            <a:endParaRPr kumimoji="0" lang="en-US" sz="2000" b="1" i="0" u="none" strike="noStrike" kern="1200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7" name="Picture 2" descr="VME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2920"/>
            <a:ext cx="1138687" cy="395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580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130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Participate in the </a:t>
            </a:r>
            <a:br>
              <a:rPr lang="en-US" dirty="0" smtClean="0"/>
            </a:br>
            <a:r>
              <a:rPr lang="en-US" dirty="0" smtClean="0"/>
              <a:t>March Concert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84120"/>
            <a:ext cx="8229600" cy="3901440"/>
          </a:xfrm>
        </p:spPr>
        <p:txBody>
          <a:bodyPr>
            <a:normAutofit/>
          </a:bodyPr>
          <a:lstStyle/>
          <a:p>
            <a:r>
              <a:rPr lang="en-US" b="1" dirty="0" smtClean="0"/>
              <a:t>Teach </a:t>
            </a:r>
            <a:r>
              <a:rPr lang="en-US" dirty="0" smtClean="0"/>
              <a:t>any number of the concert songs and lessons.  The free sheet music, performance tracks, and lesson plans are provided by Hal Leonard and </a:t>
            </a:r>
            <a:r>
              <a:rPr lang="en-US" dirty="0" err="1" smtClean="0"/>
              <a:t>NAfME</a:t>
            </a:r>
            <a:r>
              <a:rPr lang="en-US" dirty="0" smtClean="0"/>
              <a:t>, and are on the Concert webpage at </a:t>
            </a:r>
            <a:r>
              <a:rPr lang="en-US" sz="1600" dirty="0" smtClean="0">
                <a:hlinkClick r:id="rId2"/>
              </a:rPr>
              <a:t>http://musiced.nafme.org/concert/</a:t>
            </a:r>
            <a:endParaRPr lang="en-US" sz="1600" dirty="0" smtClean="0"/>
          </a:p>
          <a:p>
            <a:r>
              <a:rPr lang="en-US" b="1" dirty="0" smtClean="0"/>
              <a:t>Sing </a:t>
            </a:r>
            <a:r>
              <a:rPr lang="en-US" b="1" dirty="0"/>
              <a:t>any number </a:t>
            </a:r>
            <a:r>
              <a:rPr lang="en-US" dirty="0"/>
              <a:t>of the concert songs in the classroom, in a school </a:t>
            </a:r>
            <a:r>
              <a:rPr lang="en-US" sz="2800" dirty="0"/>
              <a:t>concert</a:t>
            </a:r>
            <a:r>
              <a:rPr lang="en-US" dirty="0"/>
              <a:t>, in a school or community performance at any time during March, Music In Our Schools Month®</a:t>
            </a:r>
          </a:p>
          <a:p>
            <a:endParaRPr lang="en-US" dirty="0"/>
          </a:p>
        </p:txBody>
      </p:sp>
      <p:pic>
        <p:nvPicPr>
          <p:cNvPr id="5" name="Picture 2" descr="I:\Style Guide\logos\the_concert_for_miosm\miosm_con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643" y="5920045"/>
            <a:ext cx="2045884" cy="6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613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9856" y="989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Participate in the </a:t>
            </a:r>
            <a:br>
              <a:rPr lang="en-US" dirty="0" smtClean="0"/>
            </a:br>
            <a:r>
              <a:rPr lang="en-US" dirty="0" smtClean="0"/>
              <a:t>March Concert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1885" y="2172244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View</a:t>
            </a:r>
            <a:r>
              <a:rPr lang="en-US" dirty="0"/>
              <a:t> </a:t>
            </a:r>
            <a:r>
              <a:rPr lang="en-US" dirty="0" smtClean="0"/>
              <a:t>and sing along with </a:t>
            </a:r>
            <a:r>
              <a:rPr lang="en-US" b="1" dirty="0" smtClean="0"/>
              <a:t>the </a:t>
            </a:r>
            <a:r>
              <a:rPr lang="en-US" b="1" dirty="0"/>
              <a:t>Concert for Music In Our Schools Month online performances </a:t>
            </a:r>
            <a:r>
              <a:rPr lang="en-US" dirty="0"/>
              <a:t>in the classroom, school, or community </a:t>
            </a:r>
            <a:r>
              <a:rPr lang="en-US" dirty="0" smtClean="0"/>
              <a:t>anytime during March, with </a:t>
            </a:r>
            <a:r>
              <a:rPr lang="en-US" dirty="0"/>
              <a:t>a full concert performance, a school sing-along, or as </a:t>
            </a:r>
            <a:r>
              <a:rPr lang="en-US" dirty="0" smtClean="0"/>
              <a:t>a </a:t>
            </a:r>
            <a:r>
              <a:rPr lang="en-US" dirty="0"/>
              <a:t>community advocacy activity. </a:t>
            </a:r>
          </a:p>
          <a:p>
            <a:r>
              <a:rPr lang="en-US" b="1" dirty="0" smtClean="0"/>
              <a:t>Invite </a:t>
            </a:r>
            <a:r>
              <a:rPr lang="en-US" dirty="0" smtClean="0"/>
              <a:t>your local school and civic leaders to join your celebration.</a:t>
            </a:r>
          </a:p>
          <a:p>
            <a:r>
              <a:rPr lang="en-US" b="1" dirty="0" smtClean="0"/>
              <a:t>Tell us </a:t>
            </a:r>
            <a:r>
              <a:rPr lang="en-US" dirty="0" smtClean="0"/>
              <a:t>how your school  participated in the Concert, and </a:t>
            </a:r>
            <a:r>
              <a:rPr lang="en-US" b="1" dirty="0" smtClean="0"/>
              <a:t>receive your </a:t>
            </a:r>
            <a:r>
              <a:rPr lang="en-US" b="1" dirty="0"/>
              <a:t>official Concert Participation Certificate</a:t>
            </a:r>
            <a:r>
              <a:rPr lang="en-US" dirty="0"/>
              <a:t> on the Concert homepage. </a:t>
            </a:r>
            <a:r>
              <a:rPr lang="en-US" dirty="0">
                <a:hlinkClick r:id="rId2"/>
              </a:rPr>
              <a:t>http://musiced.nafme.org//</a:t>
            </a:r>
            <a:r>
              <a:rPr lang="en-US" dirty="0" smtClean="0">
                <a:hlinkClick r:id="rId2"/>
              </a:rPr>
              <a:t>concert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6" name="Picture 2" descr="I:\Style Guide\logos\the_concert_for_miosm\miosm_con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643" y="5920045"/>
            <a:ext cx="2045884" cy="6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509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Concert for </a:t>
            </a:r>
            <a:br>
              <a:rPr lang="en-US" dirty="0" smtClean="0"/>
            </a:br>
            <a:r>
              <a:rPr lang="en-US" dirty="0" smtClean="0"/>
              <a:t>Music In Our Schools Month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93" y="2264911"/>
            <a:ext cx="7494814" cy="4059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679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592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Virginia and MIOSM: </a:t>
            </a:r>
            <a:br>
              <a:rPr lang="en-US" dirty="0" smtClean="0"/>
            </a:br>
            <a:r>
              <a:rPr lang="en-US" dirty="0" smtClean="0"/>
              <a:t>More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973286"/>
          </a:xfrm>
        </p:spPr>
        <p:txBody>
          <a:bodyPr/>
          <a:lstStyle/>
          <a:p>
            <a:r>
              <a:rPr lang="en-US" dirty="0" smtClean="0"/>
              <a:t>Public Performances</a:t>
            </a:r>
          </a:p>
          <a:p>
            <a:pPr lvl="1"/>
            <a:r>
              <a:rPr lang="en-US" dirty="0" smtClean="0"/>
              <a:t>Arrange your own public performance and tell us about it  (</a:t>
            </a:r>
            <a:r>
              <a:rPr lang="en-US" sz="1400" b="1" dirty="0" smtClean="0">
                <a:hlinkClick r:id="rId2"/>
              </a:rPr>
              <a:t>DebraK.Lindsay@fcps.edu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Marketing managers at shopping malls</a:t>
            </a:r>
          </a:p>
          <a:p>
            <a:pPr lvl="2"/>
            <a:r>
              <a:rPr lang="en-US" dirty="0" smtClean="0"/>
              <a:t>Local sporting events</a:t>
            </a:r>
          </a:p>
          <a:p>
            <a:pPr lvl="2"/>
            <a:r>
              <a:rPr lang="en-US" dirty="0" smtClean="0"/>
              <a:t>Community outreach and education</a:t>
            </a:r>
          </a:p>
          <a:p>
            <a:pPr lvl="2"/>
            <a:endParaRPr lang="en-US" dirty="0" smtClean="0"/>
          </a:p>
        </p:txBody>
      </p:sp>
      <p:pic>
        <p:nvPicPr>
          <p:cNvPr id="4" name="Picture 2" descr="I:\Style Guide\logos\miosm_2013\color\Music in Our Schools Month Logo with NAfME_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219" y="6032499"/>
            <a:ext cx="687161" cy="7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365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755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Virginia and MIOSM: </a:t>
            </a:r>
            <a:br>
              <a:rPr lang="en-US" dirty="0" smtClean="0"/>
            </a:br>
            <a:r>
              <a:rPr lang="en-US" dirty="0" smtClean="0"/>
              <a:t>More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4" y="2612570"/>
            <a:ext cx="8466365" cy="3712029"/>
          </a:xfrm>
        </p:spPr>
        <p:txBody>
          <a:bodyPr/>
          <a:lstStyle/>
          <a:p>
            <a:r>
              <a:rPr lang="en-US" dirty="0" smtClean="0"/>
              <a:t>Local and State Legislators</a:t>
            </a:r>
          </a:p>
          <a:p>
            <a:pPr lvl="1"/>
            <a:r>
              <a:rPr lang="en-US" dirty="0" smtClean="0"/>
              <a:t>Performances at Public offices: Capitol building, city hall</a:t>
            </a:r>
          </a:p>
          <a:p>
            <a:pPr lvl="1"/>
            <a:r>
              <a:rPr lang="en-US" dirty="0" smtClean="0"/>
              <a:t>Invite VIPs for classroom visits</a:t>
            </a:r>
          </a:p>
          <a:p>
            <a:pPr lvl="1"/>
            <a:r>
              <a:rPr lang="en-US" dirty="0" smtClean="0"/>
              <a:t>Visit advocacy.nafme.org for tips on contacting stakeholders</a:t>
            </a:r>
          </a:p>
          <a:p>
            <a:pPr lvl="1"/>
            <a:r>
              <a:rPr lang="en-US" dirty="0" smtClean="0"/>
              <a:t>Remember that publicity is your friend. Be bold and have fun!</a:t>
            </a:r>
          </a:p>
        </p:txBody>
      </p:sp>
      <p:pic>
        <p:nvPicPr>
          <p:cNvPr id="4" name="Picture 2" descr="I:\Style Guide\logos\miosm_2013\color\Music in Our Schools Month Logo with NAfME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219" y="6032499"/>
            <a:ext cx="687161" cy="7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23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7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Virginia and MIOSM: </a:t>
            </a:r>
            <a:br>
              <a:rPr lang="en-US" dirty="0" smtClean="0"/>
            </a:br>
            <a:r>
              <a:rPr lang="en-US" dirty="0" smtClean="0"/>
              <a:t>More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0156"/>
            <a:ext cx="8229600" cy="3434443"/>
          </a:xfrm>
        </p:spPr>
        <p:txBody>
          <a:bodyPr/>
          <a:lstStyle/>
          <a:p>
            <a:r>
              <a:rPr lang="en-US" dirty="0" smtClean="0"/>
              <a:t>Fundraising</a:t>
            </a:r>
          </a:p>
          <a:p>
            <a:pPr lvl="1"/>
            <a:r>
              <a:rPr lang="en-US" dirty="0" smtClean="0"/>
              <a:t>MIOSM is a great month for fundraisers.</a:t>
            </a:r>
          </a:p>
          <a:p>
            <a:pPr lvl="1">
              <a:buNone/>
            </a:pPr>
            <a:r>
              <a:rPr lang="en-US" dirty="0" smtClean="0"/>
              <a:t>					or</a:t>
            </a:r>
          </a:p>
          <a:p>
            <a:pPr lvl="1"/>
            <a:r>
              <a:rPr lang="en-US" dirty="0" smtClean="0"/>
              <a:t>Ask for donations or pledges in place of fundraisers.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2" descr="I:\Style Guide\logos\miosm_2013\color\Music in Our Schools Month Logo with NAfME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219" y="6032499"/>
            <a:ext cx="687161" cy="7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251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538"/>
            <a:ext cx="8229600" cy="1143000"/>
          </a:xfrm>
        </p:spPr>
        <p:txBody>
          <a:bodyPr/>
          <a:lstStyle/>
          <a:p>
            <a:r>
              <a:rPr lang="en-US" dirty="0" smtClean="0"/>
              <a:t>Visit the </a:t>
            </a:r>
            <a:r>
              <a:rPr lang="en-US" dirty="0" err="1" smtClean="0"/>
              <a:t>NAfME</a:t>
            </a:r>
            <a:r>
              <a:rPr lang="en-US" dirty="0" smtClean="0"/>
              <a:t>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21230"/>
            <a:ext cx="8229600" cy="3697877"/>
          </a:xfrm>
        </p:spPr>
        <p:txBody>
          <a:bodyPr/>
          <a:lstStyle/>
          <a:p>
            <a:r>
              <a:rPr lang="en-US" dirty="0" smtClean="0"/>
              <a:t>Find activity Ideas: </a:t>
            </a:r>
            <a:r>
              <a:rPr lang="en-US" dirty="0" smtClean="0">
                <a:hlinkClick r:id="rId2"/>
              </a:rPr>
              <a:t>http://musiced.nafme.org/events/music-in-our-schools-month/miosm-activity-ideas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Find tips for working with the media to raise awareness</a:t>
            </a:r>
          </a:p>
          <a:p>
            <a:r>
              <a:rPr lang="en-US" dirty="0" smtClean="0"/>
              <a:t>Register for the Flag Certificate</a:t>
            </a:r>
          </a:p>
          <a:p>
            <a:r>
              <a:rPr lang="en-US" dirty="0" smtClean="0"/>
              <a:t>Share Your Story</a:t>
            </a:r>
          </a:p>
          <a:p>
            <a:endParaRPr lang="en-US" dirty="0"/>
          </a:p>
        </p:txBody>
      </p:sp>
      <p:pic>
        <p:nvPicPr>
          <p:cNvPr id="4" name="Picture 2" descr="I:\Style Guide\logos\miosm_2013\color\Music in Our Schools Month Logo with NAfME_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219" y="6032499"/>
            <a:ext cx="687161" cy="7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222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Reminders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us what you’re doing</a:t>
            </a:r>
          </a:p>
          <a:p>
            <a:pPr lvl="1"/>
            <a:r>
              <a:rPr lang="en-US" dirty="0" smtClean="0"/>
              <a:t>Blogs, forums, social media</a:t>
            </a:r>
          </a:p>
          <a:p>
            <a:pPr lvl="1"/>
            <a:r>
              <a:rPr lang="en-US" dirty="0" smtClean="0"/>
              <a:t>Email us with questions</a:t>
            </a:r>
          </a:p>
        </p:txBody>
      </p:sp>
      <p:pic>
        <p:nvPicPr>
          <p:cNvPr id="4" name="Picture 2" descr="I:\Style Guide\logos\miosm_2013\color\Music in Our Schools Month Logo with NAfME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219" y="6032499"/>
            <a:ext cx="687161" cy="7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815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VME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2297" y="4784314"/>
            <a:ext cx="3790262" cy="1317908"/>
          </a:xfrm>
          <a:prstGeom prst="rect">
            <a:avLst/>
          </a:prstGeom>
          <a:noFill/>
        </p:spPr>
      </p:pic>
      <p:pic>
        <p:nvPicPr>
          <p:cNvPr id="43011" name="Picture 3" descr="Virgi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169" y="1086876"/>
            <a:ext cx="8115582" cy="3252158"/>
          </a:xfrm>
          <a:prstGeom prst="rect">
            <a:avLst/>
          </a:prstGeom>
          <a:noFill/>
        </p:spPr>
      </p:pic>
      <p:sp>
        <p:nvSpPr>
          <p:cNvPr id="10" name="Title 6"/>
          <p:cNvSpPr>
            <a:spLocks noGrp="1"/>
          </p:cNvSpPr>
          <p:nvPr>
            <p:ph type="ctrTitle"/>
          </p:nvPr>
        </p:nvSpPr>
        <p:spPr>
          <a:xfrm>
            <a:off x="767751" y="1940653"/>
            <a:ext cx="7755147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Thank you for your effort to support music education in Virginia schools.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524" y="3147604"/>
            <a:ext cx="5516880" cy="310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19100" y="1570407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hlinkClick r:id="rId4"/>
              </a:rPr>
              <a:t>http://musiced.nafme.org</a:t>
            </a:r>
            <a:endParaRPr lang="en-US" b="1" dirty="0" smtClean="0"/>
          </a:p>
          <a:p>
            <a:pPr algn="ctr"/>
            <a:r>
              <a:rPr lang="en-US" dirty="0" smtClean="0"/>
              <a:t>and</a:t>
            </a:r>
          </a:p>
          <a:p>
            <a:pPr algn="ctr"/>
            <a:r>
              <a:rPr lang="en-US" dirty="0" smtClean="0"/>
              <a:t>(</a:t>
            </a:r>
            <a:r>
              <a:rPr lang="en-US" b="1" dirty="0" smtClean="0"/>
              <a:t>Remember to share you photos and articles with </a:t>
            </a:r>
            <a:r>
              <a:rPr lang="en-US" b="1" dirty="0" smtClean="0">
                <a:hlinkClick r:id="rId5"/>
              </a:rPr>
              <a:t>DebraK.Lindsay@fcps.edu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for inclusion in the fall edition of VMEA </a:t>
            </a:r>
            <a:r>
              <a:rPr lang="en-US" b="1" i="1" dirty="0" smtClean="0"/>
              <a:t>Notes.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2" descr="VMEA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7930" y="3265413"/>
            <a:ext cx="1896621" cy="659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951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93159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The following slides will guide you and your school as you develop your own MARCH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MUSIC </a:t>
            </a:r>
            <a:br>
              <a:rPr lang="en-US" dirty="0" smtClean="0"/>
            </a:b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OUR SCHOOLS MONTH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festivities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NAfME</a:t>
            </a:r>
            <a:r>
              <a:rPr lang="en-US" dirty="0" smtClean="0"/>
              <a:t> and MIOSM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35" y="1935480"/>
            <a:ext cx="5102679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Share Your Story:</a:t>
            </a:r>
          </a:p>
          <a:p>
            <a:pPr lvl="1"/>
            <a:r>
              <a:rPr lang="en-US" dirty="0" err="1" smtClean="0"/>
              <a:t>NAfME</a:t>
            </a:r>
            <a:r>
              <a:rPr lang="en-US" dirty="0" smtClean="0"/>
              <a:t> has over 300 stories so far!</a:t>
            </a:r>
          </a:p>
          <a:p>
            <a:pPr lvl="1"/>
            <a:r>
              <a:rPr lang="en-US" dirty="0" smtClean="0"/>
              <a:t>MIOSM 2013 wants to collect and share over 1,000 stories.</a:t>
            </a:r>
          </a:p>
          <a:p>
            <a:pPr lvl="1"/>
            <a:r>
              <a:rPr lang="en-US" dirty="0" smtClean="0"/>
              <a:t>Teachers, students, parents, administrators, public figures</a:t>
            </a:r>
          </a:p>
          <a:p>
            <a:pPr lvl="1"/>
            <a:r>
              <a:rPr lang="en-US" dirty="0" smtClean="0"/>
              <a:t>How to Share:</a:t>
            </a:r>
          </a:p>
          <a:p>
            <a:pPr lvl="2"/>
            <a:r>
              <a:rPr lang="en-US" dirty="0" smtClean="0"/>
              <a:t>Email </a:t>
            </a:r>
            <a:r>
              <a:rPr lang="en-US" sz="1700" dirty="0" smtClean="0">
                <a:hlinkClick r:id="rId2"/>
              </a:rPr>
              <a:t>shareyourstory@nafme2.org</a:t>
            </a:r>
            <a:r>
              <a:rPr lang="en-US" dirty="0" smtClean="0"/>
              <a:t> or </a:t>
            </a:r>
            <a:r>
              <a:rPr lang="en-US" sz="1700" dirty="0" smtClean="0">
                <a:hlinkClick r:id="rId3"/>
              </a:rPr>
              <a:t>DebraK.Lindsay@fcps.edu</a:t>
            </a:r>
            <a:r>
              <a:rPr lang="en-US" dirty="0" smtClean="0"/>
              <a:t> at VMEA to share your story in a future article in VMEA </a:t>
            </a:r>
            <a:r>
              <a:rPr lang="en-US" i="1" dirty="0" smtClean="0"/>
              <a:t>Notes.</a:t>
            </a:r>
            <a:endParaRPr lang="en-US" dirty="0" smtClean="0"/>
          </a:p>
          <a:p>
            <a:pPr lvl="2"/>
            <a:r>
              <a:rPr lang="en-US" dirty="0" smtClean="0"/>
              <a:t>Log on to Groundswell and post directly on the blog at </a:t>
            </a:r>
            <a:r>
              <a:rPr lang="en-US" sz="1700" dirty="0" smtClean="0">
                <a:hlinkClick r:id="rId4"/>
              </a:rPr>
              <a:t>http://advocacy.nafme.org/about/</a:t>
            </a:r>
            <a:r>
              <a:rPr lang="en-US" sz="1700" dirty="0" smtClean="0"/>
              <a:t> </a:t>
            </a:r>
          </a:p>
        </p:txBody>
      </p:sp>
      <p:pic>
        <p:nvPicPr>
          <p:cNvPr id="4" name="Picture 2" descr="I:\Style Guide\logos\miosm_2013\color\Music in Our Schools Month Logo with NAfME_col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219" y="6032499"/>
            <a:ext cx="687161" cy="7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William\Desktop\Desktop\groundswell photos\shareyourstory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171" y="2448142"/>
            <a:ext cx="3903209" cy="2115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088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NAfME</a:t>
            </a:r>
            <a:r>
              <a:rPr lang="en-US" dirty="0" smtClean="0"/>
              <a:t> and MIOSM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9756"/>
            <a:ext cx="8229600" cy="4389120"/>
          </a:xfrm>
        </p:spPr>
        <p:txBody>
          <a:bodyPr/>
          <a:lstStyle/>
          <a:p>
            <a:r>
              <a:rPr lang="en-US" dirty="0" smtClean="0"/>
              <a:t>General Growth Properties Partnership</a:t>
            </a:r>
          </a:p>
          <a:p>
            <a:pPr lvl="1"/>
            <a:r>
              <a:rPr lang="en-US" dirty="0" smtClean="0"/>
              <a:t>Virginia Schools </a:t>
            </a:r>
            <a:r>
              <a:rPr lang="en-US" b="1" dirty="0" smtClean="0"/>
              <a:t>(</a:t>
            </a:r>
            <a:r>
              <a:rPr lang="en-US" dirty="0" smtClean="0"/>
              <a:t>Crestwood Elementary School with the Lee High School Madrigal Singers, </a:t>
            </a:r>
            <a:r>
              <a:rPr lang="en-US" dirty="0" smtClean="0"/>
              <a:t>Manassas City Public Schools and other </a:t>
            </a:r>
            <a:r>
              <a:rPr lang="en-US" dirty="0" smtClean="0"/>
              <a:t>Virginia schools will be joining in the </a:t>
            </a:r>
            <a:r>
              <a:rPr lang="en-US" i="1" dirty="0" smtClean="0"/>
              <a:t>Concert in our Schools </a:t>
            </a:r>
            <a:r>
              <a:rPr lang="en-US" dirty="0" smtClean="0"/>
              <a:t>celebration  --  see the recordings here: </a:t>
            </a:r>
            <a:r>
              <a:rPr lang="en-US" sz="900" b="1" dirty="0" smtClean="0">
                <a:hlinkClick r:id="rId2"/>
              </a:rPr>
              <a:t>http://musiced.nafme.org/concert/videos/the-star-spangled-banner/</a:t>
            </a:r>
            <a:r>
              <a:rPr lang="en-US" dirty="0" smtClean="0"/>
              <a:t>)</a:t>
            </a:r>
            <a:r>
              <a:rPr lang="en-US" sz="900" dirty="0" smtClean="0"/>
              <a:t>, </a:t>
            </a:r>
            <a:r>
              <a:rPr lang="en-US" dirty="0" smtClean="0"/>
              <a:t>North Carolina, Kentucky, Indiana, Michigan, and Wisconsin will be featured in the 2013 concert.</a:t>
            </a:r>
          </a:p>
        </p:txBody>
      </p:sp>
      <p:pic>
        <p:nvPicPr>
          <p:cNvPr id="4" name="Picture 2" descr="I:\Style Guide\logos\miosm_2013\color\Music in Our Schools Month Logo with NAfME_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219" y="6032499"/>
            <a:ext cx="687161" cy="7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Style Guide\logos\the_concert_for_miosm\miosm_conce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473" y="5220916"/>
            <a:ext cx="2045884" cy="6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810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NAfME</a:t>
            </a:r>
            <a:r>
              <a:rPr lang="en-US" dirty="0" smtClean="0"/>
              <a:t> and MIOSM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Public Service Announcements from major recording stars</a:t>
            </a:r>
          </a:p>
          <a:p>
            <a:pPr lvl="0"/>
            <a:r>
              <a:rPr lang="en-US" sz="2400" dirty="0" smtClean="0"/>
              <a:t>Download at </a:t>
            </a:r>
            <a:r>
              <a:rPr lang="en-US" sz="2400" dirty="0" smtClean="0">
                <a:hlinkClick r:id="rId2"/>
              </a:rPr>
              <a:t>http://musiced.nafme.org/resources/why-music-psas-for-miosm-2013/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6923" y="4178917"/>
            <a:ext cx="3020786" cy="202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:\Style Guide\logos\miosm_2013\color\Music in Our Schools Month Logo with NAfME_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219" y="6032499"/>
            <a:ext cx="687161" cy="7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927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NAfME</a:t>
            </a:r>
            <a:r>
              <a:rPr lang="en-US" dirty="0" smtClean="0"/>
              <a:t> and MIOSM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Fact-a-Day</a:t>
            </a:r>
          </a:p>
          <a:p>
            <a:pPr lvl="1"/>
            <a:r>
              <a:rPr lang="en-US" dirty="0" err="1" smtClean="0"/>
              <a:t>NAfME</a:t>
            </a:r>
            <a:r>
              <a:rPr lang="en-US" dirty="0" smtClean="0"/>
              <a:t> will post one fact about music education every day on social media during MIOSM</a:t>
            </a:r>
          </a:p>
          <a:p>
            <a:pPr lvl="2"/>
            <a:r>
              <a:rPr lang="en-US" dirty="0" smtClean="0"/>
              <a:t>Twitter - </a:t>
            </a:r>
            <a:r>
              <a:rPr lang="en-US" dirty="0" smtClean="0">
                <a:solidFill>
                  <a:schemeClr val="accent1"/>
                </a:solidFill>
              </a:rPr>
              <a:t>@</a:t>
            </a:r>
            <a:r>
              <a:rPr lang="en-US" dirty="0" err="1" smtClean="0">
                <a:solidFill>
                  <a:schemeClr val="accent1"/>
                </a:solidFill>
              </a:rPr>
              <a:t>nafme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lvl="2"/>
            <a:r>
              <a:rPr lang="en-US" dirty="0" smtClean="0"/>
              <a:t>Facebook – </a:t>
            </a:r>
            <a:r>
              <a:rPr lang="en-US" dirty="0" smtClean="0">
                <a:solidFill>
                  <a:schemeClr val="accent1"/>
                </a:solidFill>
              </a:rPr>
              <a:t>facebook.com/</a:t>
            </a:r>
            <a:r>
              <a:rPr lang="en-US" dirty="0" err="1" smtClean="0">
                <a:solidFill>
                  <a:schemeClr val="accent1"/>
                </a:solidFill>
              </a:rPr>
              <a:t>nafme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Follow along with your music or general </a:t>
            </a:r>
            <a:r>
              <a:rPr lang="en-US" dirty="0" err="1" smtClean="0"/>
              <a:t>ed</a:t>
            </a:r>
            <a:r>
              <a:rPr lang="en-US" dirty="0" smtClean="0"/>
              <a:t> classroom</a:t>
            </a:r>
          </a:p>
          <a:p>
            <a:pPr lvl="1"/>
            <a:r>
              <a:rPr lang="en-US" dirty="0" smtClean="0"/>
              <a:t>Publicize at the events at your school</a:t>
            </a:r>
            <a:endParaRPr lang="en-US" dirty="0"/>
          </a:p>
        </p:txBody>
      </p:sp>
      <p:pic>
        <p:nvPicPr>
          <p:cNvPr id="4" name="Picture 2" descr="I:\Style Guide\logos\miosm_2013\color\Music in Our Schools Month Logo with NAfME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219" y="6032499"/>
            <a:ext cx="687161" cy="7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743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NAfME</a:t>
            </a:r>
            <a:r>
              <a:rPr lang="en-US" dirty="0" smtClean="0"/>
              <a:t> and MIOSM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27047" cy="4389120"/>
          </a:xfrm>
        </p:spPr>
        <p:txBody>
          <a:bodyPr/>
          <a:lstStyle/>
          <a:p>
            <a:r>
              <a:rPr lang="en-US" dirty="0" smtClean="0"/>
              <a:t>Flag Contest</a:t>
            </a:r>
          </a:p>
          <a:p>
            <a:pPr lvl="1"/>
            <a:r>
              <a:rPr lang="en-US" dirty="0" smtClean="0"/>
              <a:t>New rules for 2013</a:t>
            </a:r>
          </a:p>
          <a:p>
            <a:pPr lvl="1"/>
            <a:r>
              <a:rPr lang="en-US" dirty="0" smtClean="0"/>
              <a:t>Register for flag certificate at nafme.org </a:t>
            </a:r>
            <a:endParaRPr lang="en-US" dirty="0"/>
          </a:p>
        </p:txBody>
      </p:sp>
      <p:pic>
        <p:nvPicPr>
          <p:cNvPr id="4" name="Picture 2" descr="I:\Style Guide\logos\miosm_2013\color\Music in Our Schools Month Logo with NAfME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219" y="6032499"/>
            <a:ext cx="687161" cy="7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2747" y="2180409"/>
            <a:ext cx="4413476" cy="2930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355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Concert for Music In Our Schools Month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50820"/>
            <a:ext cx="7772400" cy="3276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Formerly known as “The World’s Largest Concert”, The Concert for Music In Our Schools Month is a music performance and advocacy activity which draws the attention of school administrators, local leaders and the community to school music programs.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Over the 27 years of its existence, over 6 million students, teachers, and supporters of music have participated in this highlight of Music In Our Schools Month.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I:\Style Guide\logos\the_concert_for_miosm\miosm_conce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1909" y="3901862"/>
            <a:ext cx="2045884" cy="6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198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0063" cy="902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105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</TotalTime>
  <Words>654</Words>
  <Application>Microsoft Office PowerPoint</Application>
  <PresentationFormat>On-screen Show (4:3)</PresentationFormat>
  <Paragraphs>86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Flow</vt:lpstr>
      <vt:lpstr>Custom Design</vt:lpstr>
      <vt:lpstr>Your School Can Celebrate Music in Our Schools Month!</vt:lpstr>
      <vt:lpstr>             The following slides will guide you and your school as you develop your own MARCH is  MUSIC  in  OUR SCHOOLS MONTH festivities</vt:lpstr>
      <vt:lpstr>NAfME and MIOSM</vt:lpstr>
      <vt:lpstr>NAfME and MIOSM</vt:lpstr>
      <vt:lpstr>NAfME and MIOSM</vt:lpstr>
      <vt:lpstr>NAfME and MIOSM</vt:lpstr>
      <vt:lpstr>NAfME and MIOSM</vt:lpstr>
      <vt:lpstr>The Concert for Music In Our Schools Month  </vt:lpstr>
      <vt:lpstr>Slide 9</vt:lpstr>
      <vt:lpstr>Participate in the  March Concert</vt:lpstr>
      <vt:lpstr>Participate in the  March Concert</vt:lpstr>
      <vt:lpstr>The Concert for  Music In Our Schools Month</vt:lpstr>
      <vt:lpstr>Virginia and MIOSM:  More Ideas</vt:lpstr>
      <vt:lpstr>Virginia and MIOSM:  More Ideas</vt:lpstr>
      <vt:lpstr>Virginia and MIOSM:  More Ideas</vt:lpstr>
      <vt:lpstr>Visit the NAfME Website</vt:lpstr>
      <vt:lpstr>Final Reminders </vt:lpstr>
      <vt:lpstr>Thank you for your effort to support music education in Virginia schools.</vt:lpstr>
      <vt:lpstr>Slide 19</vt:lpstr>
    </vt:vector>
  </TitlesOfParts>
  <Company>MENC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 Rule</dc:creator>
  <cp:lastModifiedBy>Administrator</cp:lastModifiedBy>
  <cp:revision>370</cp:revision>
  <dcterms:created xsi:type="dcterms:W3CDTF">2011-07-26T19:19:19Z</dcterms:created>
  <dcterms:modified xsi:type="dcterms:W3CDTF">2013-03-03T13:56:16Z</dcterms:modified>
</cp:coreProperties>
</file>